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5"/>
  </p:notesMasterIdLst>
  <p:handoutMasterIdLst>
    <p:handoutMasterId r:id="rId36"/>
  </p:handoutMasterIdLst>
  <p:sldIdLst>
    <p:sldId id="288" r:id="rId2"/>
    <p:sldId id="315" r:id="rId3"/>
    <p:sldId id="289" r:id="rId4"/>
    <p:sldId id="290" r:id="rId5"/>
    <p:sldId id="316" r:id="rId6"/>
    <p:sldId id="291" r:id="rId7"/>
    <p:sldId id="322" r:id="rId8"/>
    <p:sldId id="325" r:id="rId9"/>
    <p:sldId id="326" r:id="rId10"/>
    <p:sldId id="341" r:id="rId11"/>
    <p:sldId id="323" r:id="rId12"/>
    <p:sldId id="327" r:id="rId13"/>
    <p:sldId id="328" r:id="rId14"/>
    <p:sldId id="292" r:id="rId15"/>
    <p:sldId id="293" r:id="rId16"/>
    <p:sldId id="342" r:id="rId17"/>
    <p:sldId id="344" r:id="rId18"/>
    <p:sldId id="332" r:id="rId19"/>
    <p:sldId id="333" r:id="rId20"/>
    <p:sldId id="334" r:id="rId21"/>
    <p:sldId id="335" r:id="rId22"/>
    <p:sldId id="343" r:id="rId23"/>
    <p:sldId id="336" r:id="rId24"/>
    <p:sldId id="337" r:id="rId25"/>
    <p:sldId id="338" r:id="rId26"/>
    <p:sldId id="339" r:id="rId27"/>
    <p:sldId id="340" r:id="rId28"/>
    <p:sldId id="268" r:id="rId29"/>
    <p:sldId id="269" r:id="rId30"/>
    <p:sldId id="270" r:id="rId31"/>
    <p:sldId id="271" r:id="rId32"/>
    <p:sldId id="345" r:id="rId33"/>
    <p:sldId id="300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0099"/>
    <a:srgbClr val="F6DC40"/>
    <a:srgbClr val="85DFFF"/>
    <a:srgbClr val="F29000"/>
    <a:srgbClr val="CC00CC"/>
    <a:srgbClr val="FF66CC"/>
    <a:srgbClr val="CC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BD2FDD1-6AE0-4D1C-B84B-97BFF72722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4F7EF-14D3-4413-8A88-F04A588E4DAA}" type="datetimeFigureOut">
              <a:rPr lang="en-AU" smtClean="0"/>
              <a:pPr/>
              <a:t>22/06/2012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60528-7E35-483F-BF2B-DC53EB509AC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Page 151 Wong &amp; Wong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60528-7E35-483F-BF2B-DC53EB509AC0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24D3-626D-445F-A665-0A915669CBC3}" type="slidenum">
              <a:rPr lang="en-US"/>
              <a:pPr/>
              <a:t>33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56C0038-263D-4B4B-981B-BD3AF8B97530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482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482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82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82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482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48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grpSp>
        <p:nvGrpSpPr>
          <p:cNvPr id="3483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483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83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83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483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48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8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48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484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E370E-AEC4-4EB6-B1F5-A85A9C3BD3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874F6-EFDB-4699-9B77-2C25C9CB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7B9B3F8-E4A0-4350-925C-5D268923C3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F6ADD1B-F531-40AF-84BE-5456757C7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BC86AC-286B-49CA-A619-7FCD38081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FE2DB-40C3-4632-B338-505C09DFA1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EAF84-F283-49FE-B23C-A68391DF39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56112-9A43-444D-AD14-C886CE43F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429A6-5C51-4E84-AA18-C7BE112DDD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109E5-637B-439C-9DA7-4FE4ED0B8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FDBF-E60B-44A2-9C1B-8AE31D6AC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EF5C6-7FE4-4A24-8646-AA150FAA2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20185-1F25-4A6F-8F5B-C4AAE43111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F9E707E4-B82B-49FD-AD8C-420CAA65D5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380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80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380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381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381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381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1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1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381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381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381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382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382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2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</p:grpSp>
      <p:grpSp>
        <p:nvGrpSpPr>
          <p:cNvPr id="3382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38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38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383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383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383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3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3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3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4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4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4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384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384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teachers.net/wong/images/Portrait2.jpg&amp;imgrefurl=http://teachers.net/wong/&amp;usg=__svYtG-cYqjHX87vBsabqvI9hjmM=&amp;h=250&amp;w=252&amp;sz=62&amp;hl=en&amp;start=1&amp;zoom=1&amp;tbnid=luhJl1kREO6XgM:&amp;tbnh=110&amp;tbnw=111&amp;ei=tOOUTpCnFIqhsQK-xOzvAQ&amp;prev=/search?q=wong+and+wong&amp;um=1&amp;hl=en&amp;sa=N&amp;rlz=1W1ADFA_en&amp;tbm=isch&amp;um=1&amp;itbs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133600"/>
            <a:ext cx="6400800" cy="2273300"/>
          </a:xfrm>
        </p:spPr>
        <p:txBody>
          <a:bodyPr/>
          <a:lstStyle/>
          <a:p>
            <a:r>
              <a:rPr lang="en-US" sz="6600" dirty="0">
                <a:solidFill>
                  <a:schemeClr val="hlink"/>
                </a:solidFill>
              </a:rPr>
              <a:t>Wong and Wong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935413" y="2617788"/>
            <a:ext cx="31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053" name="Picture 5" descr="http://t1.gstatic.com/images?q=tbn:ANd9GcQEQuXh7tF6vZI4mJrIMJPUVw2wzzx1SVR_jbmC22T1X9efHLjJJCjf06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1000"/>
            <a:ext cx="1981200" cy="19637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001000" cy="1600200"/>
          </a:xfrm>
        </p:spPr>
        <p:txBody>
          <a:bodyPr/>
          <a:lstStyle/>
          <a:p>
            <a:r>
              <a:rPr lang="en-AU" sz="4000" dirty="0" smtClean="0">
                <a:solidFill>
                  <a:srgbClr val="00B050"/>
                </a:solidFill>
              </a:rPr>
              <a:t>Characteristics of a well managed classroom</a:t>
            </a:r>
            <a:endParaRPr lang="en-AU" sz="4000" dirty="0">
              <a:solidFill>
                <a:srgbClr val="00B05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04800" y="1905000"/>
          <a:ext cx="85344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Characteristic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Effective Teacher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Ineffective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teacher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High student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work involvement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Students working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working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Clear expectations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Learning goals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clear</a:t>
                      </a:r>
                    </a:p>
                    <a:p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Explicit criteria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Learn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it all – I’m going to test you!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on task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Procedures and routines</a:t>
                      </a: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Start promptly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Makes up rules &amp; consequences according to mood</a:t>
                      </a: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Wastes time</a:t>
                      </a:r>
                    </a:p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Safe environment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Encouragement</a:t>
                      </a:r>
                    </a:p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Yells, tells and uses generalised praise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870700" cy="10668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</a:rPr>
              <a:t>Responsibilities of the Student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696200" cy="3657600"/>
          </a:xfrm>
        </p:spPr>
        <p:txBody>
          <a:bodyPr/>
          <a:lstStyle/>
          <a:p>
            <a:r>
              <a:rPr lang="en-US" dirty="0"/>
              <a:t>Treat the teacher with respect and care as an individual</a:t>
            </a:r>
          </a:p>
          <a:p>
            <a:r>
              <a:rPr lang="en-US" dirty="0"/>
              <a:t>Attend classes regularly</a:t>
            </a:r>
          </a:p>
          <a:p>
            <a:r>
              <a:rPr lang="en-US" dirty="0"/>
              <a:t>Be cooperative and not disruptive</a:t>
            </a:r>
          </a:p>
          <a:p>
            <a:r>
              <a:rPr lang="en-US" dirty="0"/>
              <a:t>Study and do your work well</a:t>
            </a:r>
          </a:p>
          <a:p>
            <a:r>
              <a:rPr lang="en-US" dirty="0"/>
              <a:t>Learn and master the required content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153400" cy="685800"/>
          </a:xfrm>
          <a:noFill/>
        </p:spPr>
        <p:txBody>
          <a:bodyPr anchor="t"/>
          <a:lstStyle/>
          <a:p>
            <a:r>
              <a:rPr lang="en-US" sz="3200" b="1" dirty="0">
                <a:solidFill>
                  <a:srgbClr val="00B050"/>
                </a:solidFill>
                <a:latin typeface="+mn-lt"/>
              </a:rPr>
              <a:t>The Teacher-Student Relationship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8763000" cy="4114800"/>
          </a:xfrm>
        </p:spPr>
        <p:txBody>
          <a:bodyPr/>
          <a:lstStyle/>
          <a:p>
            <a:pPr marL="609600" indent="-609600">
              <a:buNone/>
            </a:pPr>
            <a:r>
              <a:rPr lang="en-US" sz="1800" b="1" dirty="0" smtClean="0">
                <a:latin typeface="Bookman Old Style" pitchFamily="18" charset="0"/>
              </a:rPr>
              <a:t>	</a:t>
            </a:r>
            <a:r>
              <a:rPr lang="en-US" sz="2400" b="1" dirty="0" smtClean="0"/>
              <a:t>You </a:t>
            </a:r>
            <a:r>
              <a:rPr lang="en-US" sz="2400" b="1" dirty="0"/>
              <a:t>should show that you care about your students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  <a:r>
              <a:rPr lang="en-US" sz="2800" dirty="0">
                <a:solidFill>
                  <a:srgbClr val="1BE520"/>
                </a:solidFill>
              </a:rPr>
              <a:t> </a:t>
            </a:r>
            <a:endParaRPr lang="en-US" sz="2800" dirty="0" smtClean="0">
              <a:solidFill>
                <a:srgbClr val="1BE520"/>
              </a:solidFill>
            </a:endParaRPr>
          </a:p>
          <a:p>
            <a:pPr marL="609600" indent="-609600">
              <a:buNone/>
            </a:pPr>
            <a:r>
              <a:rPr lang="en-US" sz="1800" dirty="0" smtClean="0">
                <a:solidFill>
                  <a:srgbClr val="1BE520"/>
                </a:solidFill>
                <a:latin typeface="Bookman Old Style" pitchFamily="18" charset="0"/>
              </a:rPr>
              <a:t>	</a:t>
            </a:r>
            <a:r>
              <a:rPr lang="en-US" sz="2400" dirty="0" smtClean="0"/>
              <a:t>Attend </a:t>
            </a:r>
            <a:r>
              <a:rPr lang="en-US" sz="2400" dirty="0"/>
              <a:t>sporting events, ask about their hobbies, make a connection.</a:t>
            </a:r>
          </a:p>
          <a:p>
            <a:pPr marL="609600" indent="-609600">
              <a:buNone/>
            </a:pPr>
            <a:r>
              <a:rPr lang="en-US" sz="2400" b="1" dirty="0" smtClean="0"/>
              <a:t>	You </a:t>
            </a:r>
            <a:r>
              <a:rPr lang="en-US" sz="2400" b="1" dirty="0"/>
              <a:t>should have a thorough knowledge of your subject matter.  </a:t>
            </a:r>
            <a:r>
              <a:rPr lang="en-US" sz="2400" dirty="0"/>
              <a:t>Being prepared builds trust.</a:t>
            </a:r>
          </a:p>
          <a:p>
            <a:pPr marL="609600" indent="-609600">
              <a:buNone/>
            </a:pPr>
            <a:r>
              <a:rPr lang="en-US" sz="2400" b="1" dirty="0" smtClean="0"/>
              <a:t>	You </a:t>
            </a:r>
            <a:r>
              <a:rPr lang="en-US" sz="2400" b="1" dirty="0"/>
              <a:t>should take command of the class.  </a:t>
            </a:r>
            <a:r>
              <a:rPr lang="en-US" sz="2400" dirty="0"/>
              <a:t>If you are not the classroom leader, the students will gladly assume the position.</a:t>
            </a:r>
          </a:p>
          <a:p>
            <a:pPr marL="609600" indent="-609600">
              <a:buNone/>
            </a:pPr>
            <a:r>
              <a:rPr lang="en-US" sz="2400" b="1" dirty="0" smtClean="0"/>
              <a:t>	You </a:t>
            </a:r>
            <a:r>
              <a:rPr lang="en-US" sz="2400" b="1" dirty="0"/>
              <a:t>should act in a mature manner all of the time.</a:t>
            </a:r>
            <a:r>
              <a:rPr lang="en-US" sz="2400" dirty="0"/>
              <a:t>  Don’t be sarcastic.  Don’t tell lies.  Don’t lose your temper.</a:t>
            </a:r>
          </a:p>
          <a:p>
            <a:pPr marL="609600" indent="-609600">
              <a:buNone/>
            </a:pPr>
            <a:r>
              <a:rPr lang="en-US" sz="2400" b="1" dirty="0" smtClean="0"/>
              <a:t>	You </a:t>
            </a:r>
            <a:r>
              <a:rPr lang="en-US" sz="2400" b="1" dirty="0"/>
              <a:t>should maintain a certain emotional distance between yourself and your students.  </a:t>
            </a:r>
            <a:r>
              <a:rPr lang="en-US" sz="2400" dirty="0"/>
              <a:t>Students have peers.  They need you to teach.</a:t>
            </a:r>
            <a:endParaRPr lang="en-US" sz="2400" b="1" dirty="0"/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267200" y="6553200"/>
            <a:ext cx="487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From </a:t>
            </a:r>
            <a:r>
              <a:rPr lang="en-US" sz="1400" i="1" dirty="0"/>
              <a:t>First-Year Teacher’s Survival Kit, </a:t>
            </a:r>
            <a:r>
              <a:rPr lang="en-US" sz="1400" dirty="0"/>
              <a:t>by Julia G. Thompson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55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248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hlink"/>
                </a:solidFill>
              </a:rPr>
              <a:t>Effective Teaching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7696200" cy="3657600"/>
          </a:xfrm>
        </p:spPr>
        <p:txBody>
          <a:bodyPr/>
          <a:lstStyle/>
          <a:p>
            <a:r>
              <a:rPr lang="en-AU" sz="2800" dirty="0" smtClean="0"/>
              <a:t>Teacher ability is key</a:t>
            </a:r>
          </a:p>
          <a:p>
            <a:r>
              <a:rPr lang="en-AU" sz="2800" dirty="0" smtClean="0"/>
              <a:t>Good teachers enhance the life and spirit of students</a:t>
            </a:r>
          </a:p>
          <a:p>
            <a:r>
              <a:rPr lang="en-AU" sz="2800" dirty="0" smtClean="0"/>
              <a:t>Don’t ask – ‘what am I supposed to do?</a:t>
            </a:r>
          </a:p>
          <a:p>
            <a:r>
              <a:rPr lang="en-AU" sz="2800" dirty="0" smtClean="0"/>
              <a:t>ASK – What must I know in order to achieve what I need to do?</a:t>
            </a:r>
          </a:p>
          <a:p>
            <a:r>
              <a:rPr lang="en-AU" sz="2800" dirty="0" smtClean="0"/>
              <a:t>To make excuses is to do nothing</a:t>
            </a:r>
          </a:p>
          <a:p>
            <a:r>
              <a:rPr lang="en-AU" sz="2800" dirty="0" smtClean="0"/>
              <a:t>Teaching = learning</a:t>
            </a:r>
            <a:endParaRPr lang="en-A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  <a:latin typeface="+mn-lt"/>
              </a:rPr>
              <a:t>Effective Teaching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90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Spend first two weeks of school teaching students to follow classroom procedures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State all rules and responsibilities the first day of school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Start class immediately, take roll later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Assign short assignments for higher achievement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Teachers move through four stages of development- fantasy, survival, mastery, and impact. Good teachers move from fantasy to mastery quickly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620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  <a:latin typeface="+mn-lt"/>
              </a:rPr>
              <a:t>Testing and Evaluation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student cannot demonstrate learning or achievement, it is the teachers fault not the student</a:t>
            </a:r>
          </a:p>
          <a:p>
            <a:r>
              <a:rPr lang="en-US" dirty="0" smtClean="0"/>
              <a:t>Use </a:t>
            </a:r>
            <a:r>
              <a:rPr lang="en-US" dirty="0" smtClean="0"/>
              <a:t>criteria to assess</a:t>
            </a:r>
            <a:endParaRPr 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20000" cy="762000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Discipline Plan Continuum</a:t>
            </a:r>
            <a:endParaRPr lang="en-AU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1534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is in Charge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Both Student &amp; teacher are in Charge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 is in Charge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Class is teacher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directed.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is hands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on.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No choice given to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students.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provides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consequences.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tells.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Classroom climate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tense.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Limits but no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freedom.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Both work co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operatively.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offered structured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choices.</a:t>
                      </a:r>
                      <a:endParaRPr lang="en-A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Teacher questions, discusses and solves problems with the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student.</a:t>
                      </a:r>
                      <a:endParaRPr lang="en-A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Both set limits by establishing a code of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conduct.</a:t>
                      </a:r>
                      <a:endParaRPr lang="en-A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Classroom has freedom within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limits.</a:t>
                      </a:r>
                      <a:endParaRPr lang="en-A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Teacher intervenes and agreements are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reached.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Class is student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centred.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is hands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off.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 has many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choices.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 is responsible for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conduct.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Teacher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listens.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Student is taught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responsibility.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Classroom climate can be </a:t>
                      </a: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chaotic.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Classroom has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freedom without 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limits.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09600"/>
          </a:xfrm>
        </p:spPr>
        <p:txBody>
          <a:bodyPr/>
          <a:lstStyle/>
          <a:p>
            <a:r>
              <a:rPr lang="en-AU" sz="3600" dirty="0" smtClean="0">
                <a:solidFill>
                  <a:srgbClr val="00B050"/>
                </a:solidFill>
              </a:rPr>
              <a:t>Discipline Plans</a:t>
            </a:r>
            <a:endParaRPr lang="en-AU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76962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Teacher in Charge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Both Student and Teacher in charge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Student is in charge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Rules</a:t>
                      </a:r>
                    </a:p>
                    <a:p>
                      <a:r>
                        <a:rPr lang="en-AU" dirty="0" smtClean="0"/>
                        <a:t>Consequences</a:t>
                      </a:r>
                    </a:p>
                    <a:p>
                      <a:r>
                        <a:rPr lang="en-AU" dirty="0" smtClean="0"/>
                        <a:t>Rewards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Cooperative</a:t>
                      </a:r>
                      <a:r>
                        <a:rPr lang="en-AU" baseline="0" dirty="0" smtClean="0"/>
                        <a:t> plan</a:t>
                      </a:r>
                    </a:p>
                    <a:p>
                      <a:r>
                        <a:rPr lang="en-AU" baseline="0" dirty="0" smtClean="0"/>
                        <a:t>Student agreement to</a:t>
                      </a:r>
                    </a:p>
                    <a:p>
                      <a:r>
                        <a:rPr lang="en-AU" baseline="0" dirty="0" smtClean="0"/>
                        <a:t>1.Problem solving</a:t>
                      </a:r>
                    </a:p>
                    <a:p>
                      <a:r>
                        <a:rPr lang="en-AU" baseline="0" dirty="0" smtClean="0"/>
                        <a:t>2.Responsibility</a:t>
                      </a:r>
                    </a:p>
                    <a:p>
                      <a:r>
                        <a:rPr lang="en-AU" baseline="0" dirty="0" smtClean="0"/>
                        <a:t>3. Self -discipline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Non coercive</a:t>
                      </a:r>
                    </a:p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38200"/>
          </a:xfrm>
          <a:noFill/>
        </p:spPr>
        <p:txBody>
          <a:bodyPr anchor="t"/>
          <a:lstStyle/>
          <a:p>
            <a:r>
              <a:rPr lang="en-US" sz="4000" b="1" dirty="0">
                <a:solidFill>
                  <a:srgbClr val="00CC00"/>
                </a:solidFill>
                <a:latin typeface="+mn-lt"/>
              </a:rPr>
              <a:t>The Rules About Rules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6962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Book Antiqua" pitchFamily="18" charset="0"/>
              </a:rPr>
              <a:t>Wong writes, “The function of a rule is to prevent or encourage behavior by clearly stating student expectations.”</a:t>
            </a:r>
          </a:p>
          <a:p>
            <a:pPr>
              <a:lnSpc>
                <a:spcPct val="90000"/>
              </a:lnSpc>
            </a:pPr>
            <a:endParaRPr lang="en-US" sz="2800" dirty="0">
              <a:solidFill>
                <a:schemeClr val="folHlink"/>
              </a:solidFill>
              <a:latin typeface="Book Antiqua" pitchFamily="18" charset="0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609600" y="3048000"/>
            <a:ext cx="3962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/>
              <a:t>General Rules:</a:t>
            </a:r>
            <a:endParaRPr lang="en-US" sz="2400" b="1" dirty="0"/>
          </a:p>
          <a:p>
            <a:pPr>
              <a:spcBef>
                <a:spcPct val="50000"/>
              </a:spcBef>
            </a:pPr>
            <a:r>
              <a:rPr lang="en-US" sz="2400" b="1" dirty="0"/>
              <a:t>	</a:t>
            </a:r>
            <a:r>
              <a:rPr lang="en-US" sz="2000" b="1" dirty="0"/>
              <a:t>Respect others.</a:t>
            </a:r>
          </a:p>
          <a:p>
            <a:pPr>
              <a:spcBef>
                <a:spcPct val="50000"/>
              </a:spcBef>
            </a:pPr>
            <a:r>
              <a:rPr lang="en-US" sz="2000" b="1" dirty="0"/>
              <a:t>	Be polite and helpful.</a:t>
            </a:r>
          </a:p>
          <a:p>
            <a:pPr>
              <a:spcBef>
                <a:spcPct val="50000"/>
              </a:spcBef>
            </a:pPr>
            <a:endParaRPr lang="en-US" sz="20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hlink"/>
                </a:solidFill>
              </a:rPr>
              <a:t>	</a:t>
            </a:r>
            <a:endParaRPr lang="en-US" sz="2000" b="1" u="sng" dirty="0">
              <a:solidFill>
                <a:schemeClr val="hlink"/>
              </a:solidFill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4648200" y="2971800"/>
            <a:ext cx="3886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/>
              <a:t>Specific Rules:</a:t>
            </a:r>
            <a:endParaRPr lang="en-US" sz="2400" b="1" dirty="0"/>
          </a:p>
          <a:p>
            <a:pPr>
              <a:spcBef>
                <a:spcPct val="50000"/>
              </a:spcBef>
            </a:pPr>
            <a:r>
              <a:rPr lang="en-US" sz="2400" b="1" dirty="0"/>
              <a:t>	</a:t>
            </a:r>
            <a:r>
              <a:rPr lang="en-US" sz="2000" b="1" dirty="0"/>
              <a:t>Be in class on time.</a:t>
            </a:r>
          </a:p>
          <a:p>
            <a:pPr>
              <a:spcBef>
                <a:spcPct val="50000"/>
              </a:spcBef>
            </a:pPr>
            <a:r>
              <a:rPr lang="en-US" sz="2000" b="1" dirty="0"/>
              <a:t>	Keep your hands, feet, 	and objects to yourself.</a:t>
            </a:r>
            <a:endParaRPr lang="en-US" sz="2400" b="1" u="sng" dirty="0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2438400" y="5486400"/>
            <a:ext cx="6705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What are the advantages and disadvantages to both?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  <p:bldP spid="81924" grpId="0"/>
      <p:bldP spid="81925" grpId="0"/>
      <p:bldP spid="819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8382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</a:rPr>
              <a:t>Creating Your Class Rules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>
                <a:latin typeface="Book Antiqua" pitchFamily="18" charset="0"/>
              </a:rPr>
              <a:t>Only have 3 to 5 rules</a:t>
            </a:r>
          </a:p>
          <a:p>
            <a:r>
              <a:rPr lang="en-US" sz="2400" b="1">
                <a:latin typeface="Book Antiqua" pitchFamily="18" charset="0"/>
              </a:rPr>
              <a:t>State rules positively.</a:t>
            </a:r>
          </a:p>
          <a:p>
            <a:r>
              <a:rPr lang="en-US" sz="2400" b="1">
                <a:latin typeface="Book Antiqua" pitchFamily="18" charset="0"/>
              </a:rPr>
              <a:t>Make the rules easy for you and your students to remember.</a:t>
            </a:r>
          </a:p>
          <a:p>
            <a:r>
              <a:rPr lang="en-US" sz="2400" b="1">
                <a:latin typeface="Book Antiqua" pitchFamily="18" charset="0"/>
              </a:rPr>
              <a:t>Be able to enforce the rules consistently.</a:t>
            </a:r>
          </a:p>
          <a:p>
            <a:r>
              <a:rPr lang="en-US" sz="2400" b="1">
                <a:latin typeface="Book Antiqua" pitchFamily="18" charset="0"/>
              </a:rPr>
              <a:t>Remember:  </a:t>
            </a:r>
          </a:p>
          <a:p>
            <a:pPr lvl="1"/>
            <a:r>
              <a:rPr lang="en-US" sz="2000" b="1">
                <a:latin typeface="Book Antiqua" pitchFamily="18" charset="0"/>
              </a:rPr>
              <a:t>Rules deal with behavior, not procedures. </a:t>
            </a:r>
          </a:p>
          <a:p>
            <a:endParaRPr lang="en-US" sz="2400" b="1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49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5867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6870700" cy="762000"/>
          </a:xfrm>
          <a:noFill/>
        </p:spPr>
        <p:txBody>
          <a:bodyPr anchor="t"/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Kinds of Consequences</a:t>
            </a:r>
            <a:br>
              <a:rPr lang="en-US" sz="4000" b="1" dirty="0" smtClean="0">
                <a:solidFill>
                  <a:srgbClr val="00B050"/>
                </a:solidFill>
              </a:rPr>
            </a:br>
            <a:r>
              <a:rPr lang="en-US" sz="4000" b="1" dirty="0" smtClean="0">
                <a:solidFill>
                  <a:srgbClr val="00B050"/>
                </a:solidFill>
              </a:rPr>
              <a:t>1. Rewards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057400"/>
            <a:ext cx="73914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/>
              <a:t>Harry Wong emphasizes, “The best reward is the satisfaction of a job well done.”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Some examples include: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 dirty="0"/>
          </a:p>
          <a:p>
            <a:pPr lvl="4">
              <a:lnSpc>
                <a:spcPct val="80000"/>
              </a:lnSpc>
            </a:pPr>
            <a:r>
              <a:rPr lang="en-US" sz="2400" b="1" dirty="0" smtClean="0"/>
              <a:t>Praise</a:t>
            </a:r>
            <a:endParaRPr lang="en-US" sz="2400" b="1" dirty="0"/>
          </a:p>
          <a:p>
            <a:pPr lvl="4">
              <a:lnSpc>
                <a:spcPct val="80000"/>
              </a:lnSpc>
            </a:pPr>
            <a:r>
              <a:rPr lang="en-US" sz="2400" b="1" dirty="0"/>
              <a:t>A note home (Good News Cards)</a:t>
            </a:r>
          </a:p>
          <a:p>
            <a:pPr lvl="4">
              <a:lnSpc>
                <a:spcPct val="80000"/>
              </a:lnSpc>
            </a:pPr>
            <a:r>
              <a:rPr lang="en-US" sz="2400" b="1" dirty="0"/>
              <a:t>Student of the day, week, or month</a:t>
            </a:r>
          </a:p>
          <a:p>
            <a:pPr lvl="4">
              <a:lnSpc>
                <a:spcPct val="80000"/>
              </a:lnSpc>
            </a:pPr>
            <a:r>
              <a:rPr lang="en-US" sz="2400" b="1" dirty="0"/>
              <a:t>Tangible rewards</a:t>
            </a:r>
          </a:p>
          <a:p>
            <a:pPr lvl="4">
              <a:lnSpc>
                <a:spcPct val="80000"/>
              </a:lnSpc>
            </a:pPr>
            <a:r>
              <a:rPr lang="en-US" sz="2400" b="1" dirty="0"/>
              <a:t>Work posted </a:t>
            </a:r>
          </a:p>
          <a:p>
            <a:pPr lvl="4">
              <a:lnSpc>
                <a:spcPct val="80000"/>
              </a:lnSpc>
            </a:pPr>
            <a:r>
              <a:rPr lang="en-US" sz="2400" b="1" dirty="0"/>
              <a:t>Certificates of Honor</a:t>
            </a:r>
          </a:p>
          <a:p>
            <a:pPr lvl="4">
              <a:lnSpc>
                <a:spcPct val="80000"/>
              </a:lnSpc>
            </a:pPr>
            <a:r>
              <a:rPr lang="en-US" sz="2400" b="1" dirty="0"/>
              <a:t>Coupons</a:t>
            </a:r>
          </a:p>
          <a:p>
            <a:pPr lvl="4">
              <a:lnSpc>
                <a:spcPct val="80000"/>
              </a:lnSpc>
            </a:pPr>
            <a:endParaRPr lang="en-US" sz="2400" b="1" dirty="0">
              <a:solidFill>
                <a:srgbClr val="CC00CC"/>
              </a:solidFill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en-US" sz="2400" b="1" dirty="0">
              <a:solidFill>
                <a:srgbClr val="00CC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6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6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0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0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60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0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0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0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0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0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2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870700" cy="990600"/>
          </a:xfrm>
          <a:noFill/>
        </p:spPr>
        <p:txBody>
          <a:bodyPr anchor="t"/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2. Penalties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2209800" y="1295400"/>
            <a:ext cx="5867400" cy="4495800"/>
          </a:xfrm>
        </p:spPr>
        <p:txBody>
          <a:bodyPr/>
          <a:lstStyle/>
          <a:p>
            <a:r>
              <a:rPr lang="en-US" b="1" dirty="0">
                <a:latin typeface="Book Antiqua" pitchFamily="18" charset="0"/>
              </a:rPr>
              <a:t>Time out</a:t>
            </a:r>
          </a:p>
          <a:p>
            <a:r>
              <a:rPr lang="en-US" b="1" dirty="0">
                <a:latin typeface="Book Antiqua" pitchFamily="18" charset="0"/>
              </a:rPr>
              <a:t>Demerit or fine</a:t>
            </a:r>
          </a:p>
          <a:p>
            <a:r>
              <a:rPr lang="en-US" b="1" dirty="0">
                <a:latin typeface="Book Antiqua" pitchFamily="18" charset="0"/>
              </a:rPr>
              <a:t>Detention</a:t>
            </a:r>
          </a:p>
          <a:p>
            <a:r>
              <a:rPr lang="en-US" b="1" dirty="0">
                <a:latin typeface="Book Antiqua" pitchFamily="18" charset="0"/>
              </a:rPr>
              <a:t>Assignment to write ways to correct problem</a:t>
            </a:r>
          </a:p>
          <a:p>
            <a:r>
              <a:rPr lang="en-US" b="1" dirty="0">
                <a:latin typeface="Book Antiqua" pitchFamily="18" charset="0"/>
              </a:rPr>
              <a:t>Being last to leave</a:t>
            </a:r>
          </a:p>
          <a:p>
            <a:r>
              <a:rPr lang="en-US" b="1" dirty="0">
                <a:latin typeface="Book Antiqua" pitchFamily="18" charset="0"/>
              </a:rPr>
              <a:t>Loss of reward</a:t>
            </a:r>
          </a:p>
          <a:p>
            <a:r>
              <a:rPr lang="en-US" b="1" dirty="0">
                <a:latin typeface="Book Antiqua" pitchFamily="18" charset="0"/>
              </a:rPr>
              <a:t>Exclusion of class participation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8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8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467600" cy="914400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Note: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7162800" cy="4114800"/>
          </a:xfrm>
        </p:spPr>
        <p:txBody>
          <a:bodyPr/>
          <a:lstStyle/>
          <a:p>
            <a:r>
              <a:rPr lang="en-AU" dirty="0" smtClean="0"/>
              <a:t>A consequence is a result of a person’s chosen action</a:t>
            </a:r>
          </a:p>
          <a:p>
            <a:r>
              <a:rPr lang="en-AU" dirty="0" smtClean="0"/>
              <a:t>Consequences are NOT punishments</a:t>
            </a:r>
          </a:p>
          <a:p>
            <a:endParaRPr lang="en-AU" dirty="0" smtClean="0"/>
          </a:p>
          <a:p>
            <a:r>
              <a:rPr lang="en-AU" dirty="0" smtClean="0"/>
              <a:t>It’s about CHOICE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6870700" cy="6858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chemeClr val="hlink"/>
                </a:solidFill>
              </a:rPr>
              <a:t>Enlist Parent Support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latin typeface="Book Antiqua" pitchFamily="18" charset="0"/>
              </a:rPr>
              <a:t>Be sure to send a copy of your discipline plan home to parents the first day of school.  </a:t>
            </a:r>
          </a:p>
          <a:p>
            <a:r>
              <a:rPr lang="en-US" sz="2400" b="1" dirty="0">
                <a:latin typeface="Book Antiqua" pitchFamily="18" charset="0"/>
              </a:rPr>
              <a:t>Make positive parent contact before you need their assistance with a problem.</a:t>
            </a:r>
          </a:p>
          <a:p>
            <a:r>
              <a:rPr lang="en-US" sz="2400" b="1" dirty="0">
                <a:latin typeface="Book Antiqua" pitchFamily="18" charset="0"/>
              </a:rPr>
              <a:t>Contact parents as soon as you see a change in their child’s behavior patterns.</a:t>
            </a:r>
          </a:p>
          <a:p>
            <a:r>
              <a:rPr lang="en-US" sz="2400" b="1" dirty="0">
                <a:latin typeface="Book Antiqua" pitchFamily="18" charset="0"/>
              </a:rPr>
              <a:t>Parents can be one of your biggest allies in managing the student’s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870700" cy="7620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</a:rPr>
              <a:t>Procedures and Routines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6962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Harry Wong writes in </a:t>
            </a:r>
            <a:r>
              <a:rPr lang="en-US" sz="2400" b="1" i="1" dirty="0">
                <a:latin typeface="Book Antiqua" pitchFamily="18" charset="0"/>
              </a:rPr>
              <a:t>The First Days of School</a:t>
            </a:r>
            <a:r>
              <a:rPr lang="en-US" sz="2400" b="1" dirty="0">
                <a:latin typeface="Book Antiqua" pitchFamily="18" charset="0"/>
              </a:rPr>
              <a:t>, “The number one problem in the classroom is not discipline; it is the lack of procedures and routines.”</a:t>
            </a:r>
          </a:p>
          <a:p>
            <a:pPr>
              <a:lnSpc>
                <a:spcPct val="90000"/>
              </a:lnSpc>
            </a:pPr>
            <a:endParaRPr lang="en-US" sz="2400" b="1" dirty="0">
              <a:latin typeface="Book Antiqua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Wong also states, “A procedure is simply a method or process for how things are to be done in a classroom.”</a:t>
            </a:r>
          </a:p>
          <a:p>
            <a:pPr>
              <a:lnSpc>
                <a:spcPct val="90000"/>
              </a:lnSpc>
            </a:pPr>
            <a:endParaRPr lang="en-US" sz="2400" b="1" dirty="0">
              <a:latin typeface="Book Antiqua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Procedures answer the question, “What do I do when…?”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870700" cy="16002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</a:rPr>
              <a:t>Classroom Procedures That Must Become Routine: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7696200" cy="4419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/>
              <a:t>Beginning of a </a:t>
            </a:r>
            <a:r>
              <a:rPr lang="en-US" sz="2400" b="1" dirty="0" smtClean="0"/>
              <a:t>period.  </a:t>
            </a:r>
            <a:r>
              <a:rPr lang="en-US" sz="2400" b="1" dirty="0"/>
              <a:t>Do students know what to do?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/>
              <a:t>Quieting a class.  Do students know how you will quiet them down?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/>
              <a:t>Students seeking help.  Do students know how to get your attention?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/>
              <a:t>Movement of students and papers.  Do students know how to move about the room and pass papers in?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/>
              <a:t>End of period.  Do students know who or what will dismiss them at the end of the period?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4876800" y="6545263"/>
            <a:ext cx="40386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folHlink"/>
                </a:solidFill>
              </a:rPr>
              <a:t>From </a:t>
            </a:r>
            <a:r>
              <a:rPr lang="en-US" sz="1400" b="1" i="1">
                <a:solidFill>
                  <a:schemeClr val="folHlink"/>
                </a:solidFill>
              </a:rPr>
              <a:t>The First Days of Schoo</a:t>
            </a:r>
            <a:r>
              <a:rPr lang="en-US" sz="1400" b="1">
                <a:solidFill>
                  <a:schemeClr val="folHlink"/>
                </a:solidFill>
              </a:rPr>
              <a:t>l, by Harry Wong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t"/>
          <a:lstStyle/>
          <a:p>
            <a:r>
              <a:rPr lang="en-US" sz="3600" b="1" dirty="0">
                <a:solidFill>
                  <a:srgbClr val="00CC00"/>
                </a:solidFill>
                <a:latin typeface="Book Antiqua" pitchFamily="18" charset="0"/>
              </a:rPr>
              <a:t>Procedures to Consider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5800" y="1143000"/>
            <a:ext cx="3771900" cy="4343400"/>
          </a:xfrm>
        </p:spPr>
        <p:txBody>
          <a:bodyPr/>
          <a:lstStyle/>
          <a:p>
            <a:r>
              <a:rPr lang="en-US" sz="2400" b="1" dirty="0"/>
              <a:t>Entering the classroom</a:t>
            </a:r>
          </a:p>
          <a:p>
            <a:r>
              <a:rPr lang="en-US" sz="2400" b="1" dirty="0"/>
              <a:t>Getting to work immediately</a:t>
            </a:r>
          </a:p>
          <a:p>
            <a:r>
              <a:rPr lang="en-US" sz="2400" b="1" dirty="0"/>
              <a:t>End of class dismissal</a:t>
            </a:r>
          </a:p>
          <a:p>
            <a:r>
              <a:rPr lang="en-US" sz="2400" b="1" dirty="0"/>
              <a:t>Participating in class discussions</a:t>
            </a:r>
          </a:p>
          <a:p>
            <a:r>
              <a:rPr lang="en-US" sz="2400" b="1" dirty="0"/>
              <a:t>Changing groups</a:t>
            </a:r>
          </a:p>
          <a:p>
            <a:r>
              <a:rPr lang="en-US" sz="2400" b="1" dirty="0"/>
              <a:t>Turning in papers</a:t>
            </a:r>
          </a:p>
          <a:p>
            <a:r>
              <a:rPr lang="en-US" sz="2400" b="1" dirty="0"/>
              <a:t>When you finish early</a:t>
            </a:r>
          </a:p>
          <a:p>
            <a:endParaRPr lang="en-US" sz="2400" b="1" dirty="0"/>
          </a:p>
        </p:txBody>
      </p:sp>
      <p:sp>
        <p:nvSpPr>
          <p:cNvPr id="9728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10100" y="990600"/>
            <a:ext cx="3771900" cy="4495800"/>
          </a:xfrm>
        </p:spPr>
        <p:txBody>
          <a:bodyPr/>
          <a:lstStyle/>
          <a:p>
            <a:r>
              <a:rPr lang="en-US" sz="2400" b="1" dirty="0"/>
              <a:t>Asking a question</a:t>
            </a:r>
          </a:p>
          <a:p>
            <a:r>
              <a:rPr lang="en-US" sz="2400" b="1" dirty="0"/>
              <a:t>Responding to fire, severe weather, and tornado drills</a:t>
            </a:r>
          </a:p>
          <a:p>
            <a:r>
              <a:rPr lang="en-US" sz="2400" b="1" dirty="0"/>
              <a:t>Leaving the classroom</a:t>
            </a:r>
          </a:p>
          <a:p>
            <a:r>
              <a:rPr lang="en-US" sz="2400" b="1" dirty="0"/>
              <a:t>When visitors arrive</a:t>
            </a:r>
          </a:p>
          <a:p>
            <a:r>
              <a:rPr lang="en-US" sz="2400" b="1" dirty="0"/>
              <a:t>Keeping  a notebook</a:t>
            </a:r>
          </a:p>
          <a:p>
            <a:r>
              <a:rPr lang="en-US" sz="2400" b="1" dirty="0"/>
              <a:t>Interruptions</a:t>
            </a:r>
          </a:p>
          <a:p>
            <a:r>
              <a:rPr lang="en-US" sz="2400" b="1" dirty="0"/>
              <a:t>Getting classroom materials</a:t>
            </a: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4953000" y="6545263"/>
            <a:ext cx="39624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F29000"/>
                </a:solidFill>
              </a:rPr>
              <a:t>From </a:t>
            </a:r>
            <a:r>
              <a:rPr lang="en-US" sz="1400" b="1" i="1">
                <a:solidFill>
                  <a:srgbClr val="F29000"/>
                </a:solidFill>
              </a:rPr>
              <a:t>The First Days of School</a:t>
            </a:r>
            <a:r>
              <a:rPr lang="en-US" sz="1400" b="1">
                <a:solidFill>
                  <a:srgbClr val="F29000"/>
                </a:solidFill>
              </a:rPr>
              <a:t>, by Harry Wong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F29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7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7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7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7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7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7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97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4" grpId="0" build="p"/>
      <p:bldP spid="97285" grpId="0" build="p"/>
      <p:bldP spid="9728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6870700" cy="990600"/>
          </a:xfrm>
          <a:noFill/>
        </p:spPr>
        <p:txBody>
          <a:bodyPr anchor="t"/>
          <a:lstStyle/>
          <a:p>
            <a:r>
              <a:rPr lang="en-US" sz="3600" b="1">
                <a:latin typeface="Book Antiqua" pitchFamily="18" charset="0"/>
              </a:rPr>
              <a:t>You Must Teach Procedures!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r>
              <a:rPr lang="en-US" sz="3600" b="1" dirty="0">
                <a:solidFill>
                  <a:srgbClr val="00B050"/>
                </a:solidFill>
                <a:latin typeface="Book Antiqua" pitchFamily="18" charset="0"/>
              </a:rPr>
              <a:t>EXPLAIN</a:t>
            </a:r>
          </a:p>
          <a:p>
            <a:pPr marL="609600" indent="-609600" algn="ctr">
              <a:buFontTx/>
              <a:buNone/>
            </a:pPr>
            <a:endParaRPr lang="en-US" sz="3600" b="1" dirty="0">
              <a:solidFill>
                <a:srgbClr val="00B050"/>
              </a:solidFill>
              <a:latin typeface="Book Antiqua" pitchFamily="18" charset="0"/>
            </a:endParaRPr>
          </a:p>
          <a:p>
            <a:pPr marL="609600" indent="-609600" algn="ctr">
              <a:buFontTx/>
              <a:buNone/>
            </a:pPr>
            <a:r>
              <a:rPr lang="en-US" sz="3600" b="1" dirty="0">
                <a:solidFill>
                  <a:srgbClr val="00B050"/>
                </a:solidFill>
                <a:latin typeface="Book Antiqua" pitchFamily="18" charset="0"/>
              </a:rPr>
              <a:t>REHEARSE</a:t>
            </a:r>
          </a:p>
          <a:p>
            <a:pPr marL="609600" indent="-609600" algn="ctr">
              <a:buFontTx/>
              <a:buNone/>
            </a:pPr>
            <a:endParaRPr lang="en-US" sz="3600" b="1" dirty="0">
              <a:solidFill>
                <a:srgbClr val="00B050"/>
              </a:solidFill>
              <a:latin typeface="Book Antiqua" pitchFamily="18" charset="0"/>
            </a:endParaRPr>
          </a:p>
          <a:p>
            <a:pPr marL="609600" indent="-609600" algn="ctr">
              <a:buFontTx/>
              <a:buNone/>
            </a:pPr>
            <a:r>
              <a:rPr lang="en-US" sz="3600" b="1" dirty="0">
                <a:solidFill>
                  <a:srgbClr val="00B050"/>
                </a:solidFill>
                <a:latin typeface="Book Antiqua" pitchFamily="18" charset="0"/>
              </a:rPr>
              <a:t>REINFORCE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  <a:latin typeface="Book Antiqua" pitchFamily="18" charset="0"/>
              </a:rPr>
              <a:t>Effective Time Management Curbs Discipline Problems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696200" cy="4572000"/>
          </a:xfrm>
        </p:spPr>
        <p:txBody>
          <a:bodyPr/>
          <a:lstStyle/>
          <a:p>
            <a:r>
              <a:rPr lang="en-US" b="1" dirty="0">
                <a:latin typeface="Bookman Old Style" pitchFamily="18" charset="0"/>
              </a:rPr>
              <a:t>The more engaged a student is the better he behaves.</a:t>
            </a:r>
          </a:p>
          <a:p>
            <a:r>
              <a:rPr lang="en-US" b="1" dirty="0">
                <a:latin typeface="Bookman Old Style" pitchFamily="18" charset="0"/>
              </a:rPr>
              <a:t>Students tend to be more distracted during these 3 phases of instruction:</a:t>
            </a:r>
          </a:p>
          <a:p>
            <a:pPr lvl="4"/>
            <a:r>
              <a:rPr lang="en-US" b="1" dirty="0">
                <a:latin typeface="Bookman Old Style" pitchFamily="18" charset="0"/>
              </a:rPr>
              <a:t>The beginning of class</a:t>
            </a:r>
          </a:p>
          <a:p>
            <a:pPr lvl="4"/>
            <a:r>
              <a:rPr lang="en-US" b="1" dirty="0">
                <a:latin typeface="Bookman Old Style" pitchFamily="18" charset="0"/>
              </a:rPr>
              <a:t>Transitions</a:t>
            </a:r>
          </a:p>
          <a:p>
            <a:pPr lvl="4"/>
            <a:r>
              <a:rPr lang="en-US" b="1" dirty="0">
                <a:latin typeface="Bookman Old Style" pitchFamily="18" charset="0"/>
              </a:rPr>
              <a:t>The end of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  <a:latin typeface="Book Antiqua" pitchFamily="18" charset="0"/>
              </a:rPr>
              <a:t>Ideas for the Beginning of Class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b="1" dirty="0"/>
              <a:t>It is ESSENTIAL that the students have an activity to complete as soon as the bell rings.</a:t>
            </a:r>
          </a:p>
          <a:p>
            <a:r>
              <a:rPr lang="en-US" sz="2400" b="1" dirty="0"/>
              <a:t>Take roll while the students are working on the assignment.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10100" y="1828800"/>
            <a:ext cx="3771900" cy="4114800"/>
          </a:xfrm>
        </p:spPr>
        <p:txBody>
          <a:bodyPr/>
          <a:lstStyle/>
          <a:p>
            <a:r>
              <a:rPr lang="en-US" sz="2400" b="1" dirty="0"/>
              <a:t>Have your students:</a:t>
            </a:r>
          </a:p>
          <a:p>
            <a:pPr lvl="1"/>
            <a:r>
              <a:rPr lang="en-US" sz="2000" b="1" dirty="0"/>
              <a:t>Create a test question.</a:t>
            </a:r>
          </a:p>
          <a:p>
            <a:pPr lvl="1"/>
            <a:r>
              <a:rPr lang="en-US" sz="2000" b="1" dirty="0"/>
              <a:t>Illustrate important information.</a:t>
            </a:r>
          </a:p>
          <a:p>
            <a:pPr lvl="1"/>
            <a:r>
              <a:rPr lang="en-US" sz="2000" b="1" dirty="0"/>
              <a:t>Scan the day’s reading assignment.</a:t>
            </a:r>
          </a:p>
          <a:p>
            <a:pPr lvl="1"/>
            <a:r>
              <a:rPr lang="en-US" sz="2000" b="1" dirty="0"/>
              <a:t>Take a mini-quiz.</a:t>
            </a:r>
          </a:p>
          <a:p>
            <a:pPr lvl="1"/>
            <a:r>
              <a:rPr lang="en-US" sz="2000" b="1" dirty="0"/>
              <a:t>Draw a cartoon.</a:t>
            </a:r>
          </a:p>
          <a:p>
            <a:pPr lvl="1"/>
            <a:r>
              <a:rPr lang="en-US" sz="2000" b="1" dirty="0"/>
              <a:t>Summarize the previous day’s topic.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4724400" y="6096000"/>
            <a:ext cx="3886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tx2"/>
                </a:solidFill>
              </a:rPr>
              <a:t>According to Julia G. Thompson, author of </a:t>
            </a:r>
            <a:r>
              <a:rPr lang="en-US" sz="1400" i="1">
                <a:solidFill>
                  <a:schemeClr val="tx2"/>
                </a:solidFill>
              </a:rPr>
              <a:t>Discipline Survival Kit for the Secondary Teacher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</a:rPr>
              <a:t>Harry Wong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962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Educational speaker and consultant</a:t>
            </a:r>
          </a:p>
          <a:p>
            <a:pPr>
              <a:lnSpc>
                <a:spcPct val="90000"/>
              </a:lnSpc>
            </a:pPr>
            <a:r>
              <a:rPr lang="en-US" dirty="0"/>
              <a:t>Taught Science at Middle and High School Levels</a:t>
            </a:r>
          </a:p>
          <a:p>
            <a:pPr>
              <a:lnSpc>
                <a:spcPct val="90000"/>
              </a:lnSpc>
            </a:pPr>
            <a:r>
              <a:rPr lang="en-US" dirty="0"/>
              <a:t>Outstanding Secondary Teacher Award</a:t>
            </a:r>
          </a:p>
          <a:p>
            <a:pPr>
              <a:lnSpc>
                <a:spcPct val="90000"/>
              </a:lnSpc>
            </a:pPr>
            <a:r>
              <a:rPr lang="en-US" dirty="0"/>
              <a:t>Science Teacher Achievement Recognition Award</a:t>
            </a:r>
          </a:p>
          <a:p>
            <a:pPr>
              <a:lnSpc>
                <a:spcPct val="90000"/>
              </a:lnSpc>
            </a:pPr>
            <a:r>
              <a:rPr lang="en-US" dirty="0"/>
              <a:t>Outstanding Biology Teacher Award</a:t>
            </a:r>
          </a:p>
          <a:p>
            <a:pPr>
              <a:lnSpc>
                <a:spcPct val="90000"/>
              </a:lnSpc>
            </a:pPr>
            <a:r>
              <a:rPr lang="en-US" dirty="0"/>
              <a:t>Valley Forge Teachers Medal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6870700" cy="1066800"/>
          </a:xfrm>
          <a:noFill/>
        </p:spPr>
        <p:txBody>
          <a:bodyPr anchor="t"/>
          <a:lstStyle/>
          <a:p>
            <a:r>
              <a:rPr lang="en-US" sz="3600" b="1">
                <a:latin typeface="Bookman Old Style" pitchFamily="18" charset="0"/>
              </a:rPr>
              <a:t>Managing Transitions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696200" cy="5029200"/>
          </a:xfrm>
        </p:spPr>
        <p:txBody>
          <a:bodyPr/>
          <a:lstStyle/>
          <a:p>
            <a:r>
              <a:rPr lang="en-US" sz="2000" b="1" dirty="0"/>
              <a:t>Julia G. Thompson suggests the following techniques:</a:t>
            </a:r>
          </a:p>
          <a:p>
            <a:pPr lvl="3">
              <a:buFont typeface="Wingdings" pitchFamily="2" charset="2"/>
              <a:buChar char="v"/>
            </a:pPr>
            <a:r>
              <a:rPr lang="en-US" b="1" dirty="0"/>
              <a:t>Time students between transitions.</a:t>
            </a:r>
          </a:p>
          <a:p>
            <a:pPr lvl="3">
              <a:buFont typeface="Wingdings" pitchFamily="2" charset="2"/>
              <a:buChar char="v"/>
            </a:pPr>
            <a:r>
              <a:rPr lang="en-US" b="1" dirty="0"/>
              <a:t>Provide students with a checklist of the day’s activities.</a:t>
            </a:r>
          </a:p>
          <a:p>
            <a:pPr lvl="3">
              <a:buFont typeface="Wingdings" pitchFamily="2" charset="2"/>
              <a:buChar char="v"/>
            </a:pPr>
            <a:r>
              <a:rPr lang="en-US" b="1" dirty="0"/>
              <a:t>Give students activities to “sponge” any dead time.</a:t>
            </a:r>
          </a:p>
          <a:p>
            <a:pPr lvl="4">
              <a:buFontTx/>
              <a:buChar char="•"/>
            </a:pPr>
            <a:r>
              <a:rPr lang="en-US" b="1" dirty="0"/>
              <a:t>List ten words associated with the lesson today.</a:t>
            </a:r>
          </a:p>
          <a:p>
            <a:pPr lvl="4">
              <a:buFontTx/>
              <a:buChar char="•"/>
            </a:pPr>
            <a:r>
              <a:rPr lang="en-US" b="1" dirty="0"/>
              <a:t>Defend your position on…</a:t>
            </a:r>
          </a:p>
          <a:p>
            <a:pPr lvl="4">
              <a:buFontTx/>
              <a:buChar char="•"/>
            </a:pPr>
            <a:r>
              <a:rPr lang="en-US" b="1" dirty="0"/>
              <a:t>Make flashcards for this unit.</a:t>
            </a:r>
          </a:p>
          <a:p>
            <a:pPr lvl="4">
              <a:buFontTx/>
              <a:buChar char="•"/>
            </a:pPr>
            <a:r>
              <a:rPr lang="en-US" b="1" dirty="0"/>
              <a:t>Circle the key words from yesterday’s notes.</a:t>
            </a:r>
          </a:p>
          <a:p>
            <a:pPr lvl="4">
              <a:buFont typeface="Wingdings" pitchFamily="2" charset="2"/>
              <a:buNone/>
            </a:pPr>
            <a:endParaRPr lang="en-US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6870700" cy="9144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rgbClr val="00B050"/>
                </a:solidFill>
              </a:rPr>
              <a:t>Ending Class Without Chaos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09600" y="1143000"/>
            <a:ext cx="76200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The end of class should be as structured as the beginning.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Closing exercises will provide a constructive review of the day’s lesson.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Book Antiqua" pitchFamily="18" charset="0"/>
              </a:rPr>
              <a:t>Be sure that </a:t>
            </a:r>
            <a:r>
              <a:rPr lang="en-US" sz="2400" b="1" i="1" dirty="0">
                <a:latin typeface="Book Antiqua" pitchFamily="18" charset="0"/>
              </a:rPr>
              <a:t>you</a:t>
            </a:r>
            <a:r>
              <a:rPr lang="en-US" sz="2400" b="1" dirty="0">
                <a:latin typeface="Book Antiqua" pitchFamily="18" charset="0"/>
              </a:rPr>
              <a:t> dismiss the students and not the bell.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762000" y="3505200"/>
            <a:ext cx="7162800" cy="18288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000" b="1" dirty="0">
                <a:latin typeface="Book Antiqua" pitchFamily="18" charset="0"/>
              </a:rPr>
              <a:t>Some more ideas to try from Julia G. Thompson: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Chain Games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Rapid-fire drills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Predict the next lesson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Review homework directions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Show a relevant cartoon</a:t>
            </a:r>
          </a:p>
          <a:p>
            <a:pPr lvl="1" algn="ctr">
              <a:lnSpc>
                <a:spcPct val="90000"/>
              </a:lnSpc>
            </a:pPr>
            <a:r>
              <a:rPr lang="en-US" sz="1800" b="1" dirty="0">
                <a:latin typeface="Book Antiqua" pitchFamily="18" charset="0"/>
              </a:rPr>
              <a:t>Play a game for bonus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8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533400"/>
          </a:xfrm>
        </p:spPr>
        <p:txBody>
          <a:bodyPr/>
          <a:lstStyle/>
          <a:p>
            <a:r>
              <a:rPr lang="en-AU" sz="3600" dirty="0" smtClean="0">
                <a:solidFill>
                  <a:srgbClr val="00B050"/>
                </a:solidFill>
              </a:rPr>
              <a:t>Classrooms</a:t>
            </a:r>
            <a:endParaRPr lang="en-AU" sz="3600" dirty="0">
              <a:solidFill>
                <a:srgbClr val="00B05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400" y="990600"/>
          <a:ext cx="74676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Effective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Ineffective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Students involved in meaningful work</a:t>
                      </a:r>
                    </a:p>
                    <a:p>
                      <a:r>
                        <a:rPr lang="en-AU" dirty="0" smtClean="0"/>
                        <a:t>Procedures in place so students know what to do</a:t>
                      </a:r>
                    </a:p>
                    <a:p>
                      <a:r>
                        <a:rPr lang="en-AU" dirty="0" smtClean="0"/>
                        <a:t>Teacher moving around the room, helping, correcting, answering, disciplining, encouraging, smiling and caring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Students at desks doing </a:t>
                      </a:r>
                      <a:r>
                        <a:rPr lang="en-AU" i="1" dirty="0" smtClean="0"/>
                        <a:t>busy </a:t>
                      </a:r>
                      <a:r>
                        <a:rPr lang="en-AU" i="0" dirty="0" smtClean="0"/>
                        <a:t>work or nothing</a:t>
                      </a:r>
                    </a:p>
                    <a:p>
                      <a:r>
                        <a:rPr lang="en-AU" dirty="0" smtClean="0"/>
                        <a:t>Teacher</a:t>
                      </a:r>
                      <a:r>
                        <a:rPr lang="en-AU" baseline="0" dirty="0" smtClean="0"/>
                        <a:t> is the one working</a:t>
                      </a:r>
                    </a:p>
                    <a:p>
                      <a:r>
                        <a:rPr lang="en-AU" baseline="0" dirty="0" smtClean="0"/>
                        <a:t>Teacher controls the class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4419600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B050"/>
                </a:solidFill>
              </a:rPr>
              <a:t>Learning occurs only when students are actively engaged and in control of their own learning</a:t>
            </a:r>
            <a:endParaRPr lang="en-A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Assume the Best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Students want to learn content</a:t>
            </a:r>
          </a:p>
          <a:p>
            <a:r>
              <a:rPr lang="en-US"/>
              <a:t>Students want to learn behavior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200400"/>
            <a:ext cx="50292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3200400"/>
            <a:ext cx="3429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0668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  <a:latin typeface="+mn-lt"/>
              </a:rPr>
              <a:t>Rosemary Wong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7696200" cy="3657600"/>
          </a:xfrm>
        </p:spPr>
        <p:txBody>
          <a:bodyPr/>
          <a:lstStyle/>
          <a:p>
            <a:r>
              <a:rPr lang="en-US" dirty="0"/>
              <a:t>Taught K-8</a:t>
            </a:r>
          </a:p>
          <a:p>
            <a:r>
              <a:rPr lang="en-US" dirty="0"/>
              <a:t>Served as media coordinator and student activity director</a:t>
            </a:r>
          </a:p>
          <a:p>
            <a:r>
              <a:rPr lang="en-US" dirty="0"/>
              <a:t>California’s first mentor teacher</a:t>
            </a:r>
          </a:p>
          <a:p>
            <a:r>
              <a:rPr lang="en-US" dirty="0"/>
              <a:t>Silicon Valley </a:t>
            </a:r>
            <a:r>
              <a:rPr lang="en-US" dirty="0" smtClean="0"/>
              <a:t>Distinguished </a:t>
            </a:r>
            <a:r>
              <a:rPr lang="en-US" dirty="0"/>
              <a:t>Woman of the Year Award</a:t>
            </a:r>
          </a:p>
          <a:p>
            <a:r>
              <a:rPr lang="en-US" dirty="0"/>
              <a:t>CEO of their publishing company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870700" cy="1600200"/>
          </a:xfrm>
        </p:spPr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What is Classroom Management</a:t>
            </a:r>
            <a:r>
              <a:rPr lang="en-US" b="1" dirty="0">
                <a:solidFill>
                  <a:srgbClr val="00B050"/>
                </a:solidFill>
                <a:latin typeface="Bookman Old Style" pitchFamily="18" charset="0"/>
              </a:rPr>
              <a:t>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696200" cy="25908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CC00"/>
                </a:solidFill>
                <a:latin typeface="Bookman Old Style" pitchFamily="18" charset="0"/>
              </a:rPr>
              <a:t>	</a:t>
            </a:r>
            <a:r>
              <a:rPr lang="en-US" sz="2800" dirty="0">
                <a:latin typeface="+mj-lt"/>
              </a:rPr>
              <a:t>In </a:t>
            </a:r>
            <a:r>
              <a:rPr lang="en-US" sz="2800" i="1" dirty="0">
                <a:latin typeface="+mj-lt"/>
              </a:rPr>
              <a:t>The First Days of School,</a:t>
            </a:r>
            <a:r>
              <a:rPr lang="en-US" sz="2800" dirty="0">
                <a:latin typeface="+mj-lt"/>
              </a:rPr>
              <a:t> Harry Wong states, “Classroom management is the practices and procedures that allow teachers to teach and students to learn.” </a:t>
            </a:r>
          </a:p>
        </p:txBody>
      </p:sp>
      <p:pic>
        <p:nvPicPr>
          <p:cNvPr id="32770" name="Picture 2" descr="http://ecx.images-amazon.com/images/I/51wUWF7SH7L._BO2,204,203,200_PIsitb-sticker-arrow-click,TopRight,35,-76_AA300_SH20_OU0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2857500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6870700" cy="8382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</a:rPr>
              <a:t>Main Philosophies of Wong and Wong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0772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main problem with teaching is not poor discipline but poor classroom management</a:t>
            </a:r>
          </a:p>
          <a:p>
            <a:pPr>
              <a:lnSpc>
                <a:spcPct val="90000"/>
              </a:lnSpc>
            </a:pPr>
            <a:r>
              <a:rPr lang="en-US" dirty="0"/>
              <a:t>Responsibilities clarify </a:t>
            </a:r>
            <a:r>
              <a:rPr lang="en-US" dirty="0" smtClean="0"/>
              <a:t>what everyone </a:t>
            </a:r>
            <a:r>
              <a:rPr lang="en-US" dirty="0"/>
              <a:t>is supposed to do</a:t>
            </a:r>
          </a:p>
          <a:p>
            <a:pPr>
              <a:lnSpc>
                <a:spcPct val="90000"/>
              </a:lnSpc>
            </a:pPr>
            <a:r>
              <a:rPr lang="en-US" dirty="0"/>
              <a:t>What you do the first day determines your success the rest of </a:t>
            </a:r>
            <a:r>
              <a:rPr lang="en-US" dirty="0" smtClean="0"/>
              <a:t>year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175500" cy="9906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</a:rPr>
              <a:t>Responsibilities of Teacher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696200" cy="3657600"/>
          </a:xfrm>
        </p:spPr>
        <p:txBody>
          <a:bodyPr/>
          <a:lstStyle/>
          <a:p>
            <a:r>
              <a:rPr lang="en-US" dirty="0"/>
              <a:t>Treat student with respect and care as individual</a:t>
            </a:r>
          </a:p>
          <a:p>
            <a:r>
              <a:rPr lang="en-US" dirty="0"/>
              <a:t>Provide an orderly classroom environment</a:t>
            </a:r>
          </a:p>
          <a:p>
            <a:r>
              <a:rPr lang="en-US" dirty="0"/>
              <a:t>Provide the necessary discipline</a:t>
            </a:r>
          </a:p>
          <a:p>
            <a:r>
              <a:rPr lang="en-US" dirty="0"/>
              <a:t>Provide the appropriate motivation</a:t>
            </a:r>
          </a:p>
          <a:p>
            <a:r>
              <a:rPr lang="en-US" dirty="0"/>
              <a:t>Teach the required content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09600"/>
          </a:xfrm>
          <a:noFill/>
        </p:spPr>
        <p:txBody>
          <a:bodyPr anchor="t"/>
          <a:lstStyle/>
          <a:p>
            <a:r>
              <a:rPr lang="en-US" sz="3600" b="1" dirty="0">
                <a:solidFill>
                  <a:schemeClr val="hlink"/>
                </a:solidFill>
              </a:rPr>
              <a:t>The Ideal Teacher: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685800" y="1143000"/>
            <a:ext cx="37719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Enjoys students.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Uses different teaching techniques.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Has a great sense of humor.</a:t>
            </a:r>
          </a:p>
          <a:p>
            <a:pPr>
              <a:lnSpc>
                <a:spcPct val="90000"/>
              </a:lnSpc>
            </a:pPr>
            <a:r>
              <a:rPr lang="en-US" sz="2000" b="1">
                <a:latin typeface="Book Antiqua" pitchFamily="18" charset="0"/>
              </a:rPr>
              <a:t>Acts like an adult and not a child (or high school student).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Keeps promises.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Is organized.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Knows the subject matter.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Admits when he or she is wrong.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Uses a pleasant voice.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572000" y="1143000"/>
            <a:ext cx="37719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Is enthusiastic about the subject.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Is willing to listen to both sides of an issue.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Has a reputation for giving challenging work.</a:t>
            </a:r>
          </a:p>
          <a:p>
            <a:pPr>
              <a:lnSpc>
                <a:spcPct val="90000"/>
              </a:lnSpc>
            </a:pPr>
            <a:r>
              <a:rPr lang="en-US" sz="2000" b="1">
                <a:latin typeface="Book Antiqua" pitchFamily="18" charset="0"/>
              </a:rPr>
              <a:t>Isn’t a pushover.  Keeps misbehaving students in line.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Keeps everyone busy.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Does not have favorites.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 Antiqua" pitchFamily="18" charset="0"/>
              </a:rPr>
              <a:t>Is polite to everyone all of the time.</a:t>
            </a:r>
          </a:p>
          <a:p>
            <a:pPr>
              <a:lnSpc>
                <a:spcPct val="90000"/>
              </a:lnSpc>
            </a:pPr>
            <a:r>
              <a:rPr lang="en-US" sz="2000" b="1">
                <a:latin typeface="Book Antiqua" pitchFamily="18" charset="0"/>
              </a:rPr>
              <a:t>Is friendly and fair.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3962400" y="6340475"/>
            <a:ext cx="518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hlink"/>
                </a:solidFill>
              </a:rPr>
              <a:t>According to Julia G. Thompson, author of </a:t>
            </a:r>
            <a:r>
              <a:rPr lang="en-US" sz="1400" i="1">
                <a:solidFill>
                  <a:schemeClr val="hlink"/>
                </a:solidFill>
              </a:rPr>
              <a:t>Discipline Survival Kit for the Secondary Teacher</a:t>
            </a:r>
            <a:endParaRPr lang="en-US" sz="140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6870700" cy="609600"/>
          </a:xfrm>
          <a:noFill/>
          <a:ln/>
        </p:spPr>
        <p:txBody>
          <a:bodyPr anchor="ctr"/>
          <a:lstStyle/>
          <a:p>
            <a:r>
              <a:rPr lang="en-US" sz="3200" b="1" dirty="0" smtClean="0">
                <a:solidFill>
                  <a:srgbClr val="00CC00"/>
                </a:solidFill>
              </a:rPr>
              <a:t>PS Dressing </a:t>
            </a:r>
            <a:r>
              <a:rPr lang="en-US" sz="3200" b="1" dirty="0">
                <a:solidFill>
                  <a:srgbClr val="00CC00"/>
                </a:solidFill>
              </a:rPr>
              <a:t>Appropriately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37719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Verdana" pitchFamily="34" charset="0"/>
              </a:rPr>
              <a:t>According to Harry Wong, “We are walking, talking advertisements for who we are.”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Verdana" pitchFamily="34" charset="0"/>
              </a:rPr>
              <a:t>Educators should dress for respect, credibility, acceptance, and authority.</a:t>
            </a:r>
            <a:r>
              <a:rPr lang="en-US" sz="2400" dirty="0">
                <a:latin typeface="Book Antiqua" pitchFamily="18" charset="0"/>
              </a:rPr>
              <a:t> </a:t>
            </a:r>
          </a:p>
        </p:txBody>
      </p:sp>
      <p:pic>
        <p:nvPicPr>
          <p:cNvPr id="91138" name="Picture 2" descr="http://t0.gstatic.com/images?q=tbn:ANd9GcS0KvKqOVZoHeY4HfPeIv-vDY44JCnUXoiP_gXDj3ubrHqudR1oIQ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447800"/>
            <a:ext cx="46482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89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</TotalTime>
  <Words>1546</Words>
  <Application>Microsoft Office PowerPoint</Application>
  <PresentationFormat>On-screen Show (4:3)</PresentationFormat>
  <Paragraphs>276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Crayons</vt:lpstr>
      <vt:lpstr>Wong and Wong</vt:lpstr>
      <vt:lpstr>Slide 2</vt:lpstr>
      <vt:lpstr>Harry Wong</vt:lpstr>
      <vt:lpstr>Rosemary Wong</vt:lpstr>
      <vt:lpstr>What is Classroom Management?</vt:lpstr>
      <vt:lpstr>Main Philosophies of Wong and Wong</vt:lpstr>
      <vt:lpstr>Responsibilities of Teacher</vt:lpstr>
      <vt:lpstr>The Ideal Teacher:</vt:lpstr>
      <vt:lpstr>PS Dressing Appropriately</vt:lpstr>
      <vt:lpstr>Characteristics of a well managed classroom</vt:lpstr>
      <vt:lpstr>Responsibilities of the Student</vt:lpstr>
      <vt:lpstr>The Teacher-Student Relationship</vt:lpstr>
      <vt:lpstr>Effective Teaching</vt:lpstr>
      <vt:lpstr>Effective Teaching</vt:lpstr>
      <vt:lpstr>Testing and Evaluation</vt:lpstr>
      <vt:lpstr>Discipline Plan Continuum</vt:lpstr>
      <vt:lpstr>Discipline Plans</vt:lpstr>
      <vt:lpstr>The Rules About Rules</vt:lpstr>
      <vt:lpstr>Creating Your Class Rules</vt:lpstr>
      <vt:lpstr>Kinds of Consequences 1. Rewards</vt:lpstr>
      <vt:lpstr>2. Penalties</vt:lpstr>
      <vt:lpstr>Note:</vt:lpstr>
      <vt:lpstr>Enlist Parent Support</vt:lpstr>
      <vt:lpstr>Procedures and Routines</vt:lpstr>
      <vt:lpstr>Classroom Procedures That Must Become Routine:</vt:lpstr>
      <vt:lpstr>Procedures to Consider</vt:lpstr>
      <vt:lpstr>You Must Teach Procedures!</vt:lpstr>
      <vt:lpstr>Effective Time Management Curbs Discipline Problems</vt:lpstr>
      <vt:lpstr>Ideas for the Beginning of Class</vt:lpstr>
      <vt:lpstr>Managing Transitions</vt:lpstr>
      <vt:lpstr>Ending Class Without Chaos</vt:lpstr>
      <vt:lpstr>Classrooms</vt:lpstr>
      <vt:lpstr>Assume the Best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Kimberly Johson</dc:creator>
  <cp:lastModifiedBy>ITS</cp:lastModifiedBy>
  <cp:revision>50</cp:revision>
  <dcterms:created xsi:type="dcterms:W3CDTF">2004-07-16T00:42:18Z</dcterms:created>
  <dcterms:modified xsi:type="dcterms:W3CDTF">2012-06-22T01:45:40Z</dcterms:modified>
</cp:coreProperties>
</file>